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00FF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2" autoAdjust="0"/>
  </p:normalViewPr>
  <p:slideViewPr>
    <p:cSldViewPr snapToGrid="0">
      <p:cViewPr varScale="1">
        <p:scale>
          <a:sx n="106" d="100"/>
          <a:sy n="106" d="100"/>
        </p:scale>
        <p:origin x="702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FF"/>
                </a:solidFill>
              </a:defRPr>
            </a:pPr>
            <a:r>
              <a:rPr lang="ru-RU" sz="1800" dirty="0" smtClean="0">
                <a:solidFill>
                  <a:srgbClr val="0000FF"/>
                </a:solidFill>
              </a:rPr>
              <a:t>СПО по республике</a:t>
            </a:r>
            <a:endParaRPr lang="ru-RU" sz="1800" dirty="0">
              <a:solidFill>
                <a:srgbClr val="0000FF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638547943620461"/>
          <c:y val="0.1033619826312888"/>
          <c:w val="0.85698152044504394"/>
          <c:h val="0.6321729753379836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студенты</c:v>
                </c:pt>
              </c:strCache>
            </c:strRef>
          </c:tx>
          <c:spPr>
            <a:ln w="38100">
              <a:solidFill>
                <a:srgbClr val="00B0F0"/>
              </a:solidFill>
            </a:ln>
          </c:spPr>
          <c:marker>
            <c:symbol val="diamond"/>
            <c:size val="10"/>
            <c:spPr>
              <a:solidFill>
                <a:srgbClr val="00B0F0"/>
              </a:solidFill>
              <a:ln w="12700">
                <a:solidFill>
                  <a:srgbClr val="00B0F0"/>
                </a:solidFill>
              </a:ln>
            </c:spPr>
          </c:marker>
          <c:dLbls>
            <c:dLbl>
              <c:idx val="0"/>
              <c:layout>
                <c:manualLayout>
                  <c:x val="-6.2682115916260148E-2"/>
                  <c:y val="-2.7682299933459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DC8-4A95-9232-7AD02F9A687B}"/>
                </c:ext>
              </c:extLst>
            </c:dLbl>
            <c:dLbl>
              <c:idx val="1"/>
              <c:layout>
                <c:manualLayout>
                  <c:x val="-6.6599748161026442E-2"/>
                  <c:y val="-3.2715445375906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DC8-4A95-9232-7AD02F9A687B}"/>
                </c:ext>
              </c:extLst>
            </c:dLbl>
            <c:dLbl>
              <c:idx val="2"/>
              <c:layout>
                <c:manualLayout>
                  <c:x val="-8.2270277140091441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DC8-4A95-9232-7AD02F9A687B}"/>
                </c:ext>
              </c:extLst>
            </c:dLbl>
            <c:dLbl>
              <c:idx val="3"/>
              <c:layout>
                <c:manualLayout>
                  <c:x val="-7.4435012650558852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DC8-4A95-9232-7AD02F9A687B}"/>
                </c:ext>
              </c:extLst>
            </c:dLbl>
            <c:dLbl>
              <c:idx val="4"/>
              <c:layout>
                <c:manualLayout>
                  <c:x val="-7.4435012650558921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DC8-4A95-9232-7AD02F9A687B}"/>
                </c:ext>
              </c:extLst>
            </c:dLbl>
            <c:dLbl>
              <c:idx val="5"/>
              <c:layout>
                <c:manualLayout>
                  <c:x val="-6.6599748161026553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DC8-4A95-9232-7AD02F9A687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53</c:v>
                </c:pt>
                <c:pt idx="1">
                  <c:v>39</c:v>
                </c:pt>
                <c:pt idx="2">
                  <c:v>39</c:v>
                </c:pt>
                <c:pt idx="3">
                  <c:v>39</c:v>
                </c:pt>
                <c:pt idx="4">
                  <c:v>39</c:v>
                </c:pt>
                <c:pt idx="5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DC8-4A95-9232-7AD02F9A68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преподаватели</c:v>
                </c:pt>
              </c:strCache>
            </c:strRef>
          </c:tx>
          <c:spPr>
            <a:ln w="38100" cap="flat">
              <a:solidFill>
                <a:srgbClr val="FFC000"/>
              </a:solidFill>
            </a:ln>
          </c:spPr>
          <c:marker>
            <c:symbol val="star"/>
            <c:size val="7"/>
            <c:spPr>
              <a:solidFill>
                <a:srgbClr val="FFC000"/>
              </a:solidFill>
              <a:ln w="12700">
                <a:solidFill>
                  <a:srgbClr val="FFC000"/>
                </a:solidFill>
              </a:ln>
            </c:spPr>
          </c:marker>
          <c:dPt>
            <c:idx val="3"/>
            <c:bubble3D val="0"/>
            <c:spPr>
              <a:ln w="38100" cap="flat" cmpd="sng">
                <a:solidFill>
                  <a:srgbClr val="FFC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6DC8-4A95-9232-7AD02F9A687B}"/>
              </c:ext>
            </c:extLst>
          </c:dPt>
          <c:dLbls>
            <c:dLbl>
              <c:idx val="0"/>
              <c:layout>
                <c:manualLayout>
                  <c:x val="-5.0929219181961367E-2"/>
                  <c:y val="2.516572721223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DC8-4A95-9232-7AD02F9A687B}"/>
                </c:ext>
              </c:extLst>
            </c:dLbl>
            <c:dLbl>
              <c:idx val="1"/>
              <c:layout>
                <c:manualLayout>
                  <c:x val="-5.8764483671493922E-2"/>
                  <c:y val="2.76823990111256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187909384857708E-2"/>
                      <c:h val="4.80665389753704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6DC8-4A95-9232-7AD02F9A687B}"/>
                </c:ext>
              </c:extLst>
            </c:dLbl>
            <c:dLbl>
              <c:idx val="2"/>
              <c:layout>
                <c:manualLayout>
                  <c:x val="-5.8764483671493888E-2"/>
                  <c:y val="2.516572721223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DC8-4A95-9232-7AD02F9A687B}"/>
                </c:ext>
              </c:extLst>
            </c:dLbl>
            <c:dLbl>
              <c:idx val="3"/>
              <c:layout>
                <c:manualLayout>
                  <c:x val="-6.2682115916260148E-2"/>
                  <c:y val="2.516572721223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DC8-4A95-9232-7AD02F9A687B}"/>
                </c:ext>
              </c:extLst>
            </c:dLbl>
            <c:dLbl>
              <c:idx val="4"/>
              <c:layout>
                <c:manualLayout>
                  <c:x val="-6.6599748161026553E-2"/>
                  <c:y val="2.516572721223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DC8-4A95-9232-7AD02F9A687B}"/>
                </c:ext>
              </c:extLst>
            </c:dLbl>
            <c:dLbl>
              <c:idx val="5"/>
              <c:layout>
                <c:manualLayout>
                  <c:x val="-6.6599748161026553E-2"/>
                  <c:y val="2.516582628990204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352644895325188E-2"/>
                      <c:h val="5.05831116965940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6DC8-4A95-9232-7AD02F9A687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35</c:v>
                </c:pt>
                <c:pt idx="4">
                  <c:v>35</c:v>
                </c:pt>
                <c:pt idx="5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6DC8-4A95-9232-7AD02F9A687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техперсонал</c:v>
                </c:pt>
              </c:strCache>
            </c:strRef>
          </c:tx>
          <c:spPr>
            <a:ln w="31750"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 w="1270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4.3093954692428854E-2"/>
                  <c:y val="-2.264915449101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DC8-4A95-9232-7AD02F9A687B}"/>
                </c:ext>
              </c:extLst>
            </c:dLbl>
            <c:dLbl>
              <c:idx val="1"/>
              <c:layout>
                <c:manualLayout>
                  <c:x val="-3.9176322447662594E-2"/>
                  <c:y val="-2.2649352646344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DC8-4A95-9232-7AD02F9A687B}"/>
                </c:ext>
              </c:extLst>
            </c:dLbl>
            <c:dLbl>
              <c:idx val="2"/>
              <c:layout>
                <c:manualLayout>
                  <c:x val="-3.5258690202896334E-2"/>
                  <c:y val="-2.5165727212235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6DC8-4A95-9232-7AD02F9A687B}"/>
                </c:ext>
              </c:extLst>
            </c:dLbl>
            <c:dLbl>
              <c:idx val="3"/>
              <c:layout>
                <c:manualLayout>
                  <c:x val="-4.7011586937195114E-2"/>
                  <c:y val="-2.7682299933459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6DC8-4A95-9232-7AD02F9A687B}"/>
                </c:ext>
              </c:extLst>
            </c:dLbl>
            <c:dLbl>
              <c:idx val="4"/>
              <c:layout>
                <c:manualLayout>
                  <c:x val="-4.3093954692428854E-2"/>
                  <c:y val="-2.264915449101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6DC8-4A95-9232-7AD02F9A687B}"/>
                </c:ext>
              </c:extLst>
            </c:dLbl>
            <c:dLbl>
              <c:idx val="5"/>
              <c:layout>
                <c:manualLayout>
                  <c:x val="-3.9176322447662594E-2"/>
                  <c:y val="-2.0132581769788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6DC8-4A95-9232-7AD02F9A687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6DC8-4A95-9232-7AD02F9A68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409536"/>
        <c:axId val="159577152"/>
      </c:lineChart>
      <c:catAx>
        <c:axId val="18540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70C0"/>
                </a:solidFill>
              </a:defRPr>
            </a:pPr>
            <a:endParaRPr lang="ru-RU"/>
          </a:p>
        </c:txPr>
        <c:crossAx val="159577152"/>
        <c:crosses val="autoZero"/>
        <c:auto val="1"/>
        <c:lblAlgn val="ctr"/>
        <c:lblOffset val="100"/>
        <c:noMultiLvlLbl val="1"/>
      </c:catAx>
      <c:valAx>
        <c:axId val="15957715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70C0"/>
                </a:solidFill>
              </a:defRPr>
            </a:pPr>
            <a:endParaRPr lang="ru-RU"/>
          </a:p>
        </c:txPr>
        <c:crossAx val="185409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5919760548326872E-3"/>
          <c:y val="0.89166372405998084"/>
          <c:w val="0.99440802394516714"/>
          <c:h val="0.10582802574275554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ln>
      <a:solidFill>
        <a:srgbClr val="00B0F0"/>
      </a:solidFill>
    </a:ln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FF"/>
                </a:solidFill>
              </a:defRPr>
            </a:pPr>
            <a:r>
              <a:rPr lang="ru-RU" sz="1800" dirty="0" smtClean="0">
                <a:solidFill>
                  <a:srgbClr val="0000FF"/>
                </a:solidFill>
              </a:rPr>
              <a:t>ОО </a:t>
            </a:r>
            <a:r>
              <a:rPr lang="ru-RU" sz="1800" dirty="0">
                <a:solidFill>
                  <a:srgbClr val="0000FF"/>
                </a:solidFill>
              </a:rPr>
              <a:t>по Республике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24096706894781"/>
          <c:y val="0.10308515963195421"/>
          <c:w val="0.85520791338564572"/>
          <c:h val="0.6313369579906732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Учащиеся ОО</c:v>
                </c:pt>
              </c:strCache>
            </c:strRef>
          </c:tx>
          <c:spPr>
            <a:ln w="38100">
              <a:solidFill>
                <a:srgbClr val="00B0F0"/>
              </a:solidFill>
            </a:ln>
          </c:spPr>
          <c:marker>
            <c:symbol val="diamond"/>
            <c:size val="10"/>
            <c:spPr>
              <a:solidFill>
                <a:srgbClr val="00B0F0"/>
              </a:solidFill>
              <a:ln w="12700">
                <a:solidFill>
                  <a:srgbClr val="00B0F0"/>
                </a:solidFill>
              </a:ln>
            </c:spPr>
          </c:marker>
          <c:dLbls>
            <c:dLbl>
              <c:idx val="0"/>
              <c:layout>
                <c:manualLayout>
                  <c:x val="-9.1417977011868379E-2"/>
                  <c:y val="-3.5232018097130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F5B-4A99-B24D-C3908771F8D0}"/>
                </c:ext>
              </c:extLst>
            </c:dLbl>
            <c:dLbl>
              <c:idx val="1"/>
              <c:layout>
                <c:manualLayout>
                  <c:x val="-9.1417977011868407E-2"/>
                  <c:y val="-3.7748590818353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F5B-4A99-B24D-C3908771F8D0}"/>
                </c:ext>
              </c:extLst>
            </c:dLbl>
            <c:dLbl>
              <c:idx val="2"/>
              <c:layout>
                <c:manualLayout>
                  <c:x val="-7.5519198401108656E-2"/>
                  <c:y val="-3.5232018097130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F5B-4A99-B24D-C3908771F8D0}"/>
                </c:ext>
              </c:extLst>
            </c:dLbl>
            <c:dLbl>
              <c:idx val="3"/>
              <c:layout>
                <c:manualLayout>
                  <c:x val="-9.1417977011868448E-2"/>
                  <c:y val="-3.5232018097130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F5B-4A99-B24D-C3908771F8D0}"/>
                </c:ext>
              </c:extLst>
            </c:dLbl>
            <c:dLbl>
              <c:idx val="4"/>
              <c:layout>
                <c:manualLayout>
                  <c:x val="-8.5657831606023027E-2"/>
                  <c:y val="-3.0198872654683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F5B-4A99-B24D-C3908771F8D0}"/>
                </c:ext>
              </c:extLst>
            </c:dLbl>
            <c:dLbl>
              <c:idx val="5"/>
              <c:layout>
                <c:manualLayout>
                  <c:x val="-2.3848167916139723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F5B-4A99-B24D-C3908771F8D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327</c:v>
                </c:pt>
                <c:pt idx="1">
                  <c:v>311</c:v>
                </c:pt>
                <c:pt idx="2">
                  <c:v>288</c:v>
                </c:pt>
                <c:pt idx="3">
                  <c:v>278</c:v>
                </c:pt>
                <c:pt idx="4">
                  <c:v>272</c:v>
                </c:pt>
                <c:pt idx="5">
                  <c:v>264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F5B-4A99-B24D-C3908771F8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Учителя</c:v>
                </c:pt>
              </c:strCache>
            </c:strRef>
          </c:tx>
          <c:spPr>
            <a:ln w="38100"/>
          </c:spPr>
          <c:marker>
            <c:symbol val="square"/>
            <c:size val="7"/>
          </c:marker>
          <c:dLbls>
            <c:dLbl>
              <c:idx val="0"/>
              <c:layout>
                <c:manualLayout>
                  <c:x val="-7.9493893053798587E-2"/>
                  <c:y val="-2.5165925367568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F5B-4A99-B24D-C3908771F8D0}"/>
                </c:ext>
              </c:extLst>
            </c:dLbl>
            <c:dLbl>
              <c:idx val="1"/>
              <c:layout>
                <c:manualLayout>
                  <c:x val="-8.7443282359178476E-2"/>
                  <c:y val="-4.0265361694909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F5B-4A99-B24D-C3908771F8D0}"/>
                </c:ext>
              </c:extLst>
            </c:dLbl>
            <c:dLbl>
              <c:idx val="2"/>
              <c:layout>
                <c:manualLayout>
                  <c:x val="-8.7443282359178448E-2"/>
                  <c:y val="-2.5165727212235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F5B-4A99-B24D-C3908771F8D0}"/>
                </c:ext>
              </c:extLst>
            </c:dLbl>
            <c:dLbl>
              <c:idx val="3"/>
              <c:layout>
                <c:manualLayout>
                  <c:x val="-8.3468587706488517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F5B-4A99-B24D-C3908771F8D0}"/>
                </c:ext>
              </c:extLst>
            </c:dLbl>
            <c:dLbl>
              <c:idx val="4"/>
              <c:layout>
                <c:manualLayout>
                  <c:x val="-7.5519198401108809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F5B-4A99-B24D-C3908771F8D0}"/>
                </c:ext>
              </c:extLst>
            </c:dLbl>
            <c:dLbl>
              <c:idx val="5"/>
              <c:layout>
                <c:manualLayout>
                  <c:x val="-1.9873473263449792E-2"/>
                  <c:y val="-2.7682299933459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F5B-4A99-B24D-C3908771F8D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241</c:v>
                </c:pt>
                <c:pt idx="1">
                  <c:v>241</c:v>
                </c:pt>
                <c:pt idx="2">
                  <c:v>244</c:v>
                </c:pt>
                <c:pt idx="3">
                  <c:v>210</c:v>
                </c:pt>
                <c:pt idx="4">
                  <c:v>199</c:v>
                </c:pt>
                <c:pt idx="5">
                  <c:v>198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0F5B-4A99-B24D-C3908771F8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Техперсонал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 w="1270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6.3595114443038864E-2"/>
                  <c:y val="-3.7748590818353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0F5B-4A99-B24D-C3908771F8D0}"/>
                </c:ext>
              </c:extLst>
            </c:dLbl>
            <c:dLbl>
              <c:idx val="1"/>
              <c:layout>
                <c:manualLayout>
                  <c:x val="-5.5645725137659009E-2"/>
                  <c:y val="-2.7682299933459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0F5B-4A99-B24D-C3908771F8D0}"/>
                </c:ext>
              </c:extLst>
            </c:dLbl>
            <c:dLbl>
              <c:idx val="2"/>
              <c:layout>
                <c:manualLayout>
                  <c:x val="-4.3721641179589224E-2"/>
                  <c:y val="-3.7748590818353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F5B-4A99-B24D-C3908771F8D0}"/>
                </c:ext>
              </c:extLst>
            </c:dLbl>
            <c:dLbl>
              <c:idx val="3"/>
              <c:layout>
                <c:manualLayout>
                  <c:x val="-3.5772251874209363E-2"/>
                  <c:y val="-3.77485908183538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0F5B-4A99-B24D-C3908771F8D0}"/>
                </c:ext>
              </c:extLst>
            </c:dLbl>
            <c:dLbl>
              <c:idx val="4"/>
              <c:layout>
                <c:manualLayout>
                  <c:x val="-4.7696335832279155E-2"/>
                  <c:y val="-3.5232018097130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0F5B-4A99-B24D-C3908771F8D0}"/>
                </c:ext>
              </c:extLst>
            </c:dLbl>
            <c:dLbl>
              <c:idx val="5"/>
              <c:layout>
                <c:manualLayout>
                  <c:x val="-3.5772251874209363E-2"/>
                  <c:y val="-2.7682299933459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0F5B-4A99-B24D-C3908771F8D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37</c:v>
                </c:pt>
                <c:pt idx="1">
                  <c:v>37</c:v>
                </c:pt>
                <c:pt idx="2">
                  <c:v>49</c:v>
                </c:pt>
                <c:pt idx="3">
                  <c:v>46</c:v>
                </c:pt>
                <c:pt idx="4">
                  <c:v>43</c:v>
                </c:pt>
                <c:pt idx="5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0F5B-4A99-B24D-C3908771F8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410048"/>
        <c:axId val="159578880"/>
      </c:lineChart>
      <c:catAx>
        <c:axId val="18541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70C0"/>
                </a:solidFill>
              </a:defRPr>
            </a:pPr>
            <a:endParaRPr lang="ru-RU"/>
          </a:p>
        </c:txPr>
        <c:crossAx val="159578880"/>
        <c:crosses val="autoZero"/>
        <c:auto val="1"/>
        <c:lblAlgn val="ctr"/>
        <c:lblOffset val="100"/>
        <c:noMultiLvlLbl val="1"/>
      </c:catAx>
      <c:valAx>
        <c:axId val="159578880"/>
        <c:scaling>
          <c:orientation val="minMax"/>
          <c:max val="4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70C0"/>
                </a:solidFill>
              </a:defRPr>
            </a:pPr>
            <a:endParaRPr lang="ru-RU"/>
          </a:p>
        </c:txPr>
        <c:crossAx val="1854100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2552520605858999E-2"/>
          <c:y val="0.89157713017973084"/>
          <c:w val="0.97576686599331963"/>
          <c:h val="0.1070328101636247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  <c:showDLblsOverMax val="0"/>
  </c:chart>
  <c:spPr>
    <a:ln>
      <a:solidFill>
        <a:srgbClr val="FFC000"/>
      </a:solidFill>
    </a:ln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FF"/>
                </a:solidFill>
              </a:defRPr>
            </a:pPr>
            <a:r>
              <a:rPr lang="ru-RU" sz="1800" dirty="0" smtClean="0">
                <a:solidFill>
                  <a:srgbClr val="0000FF"/>
                </a:solidFill>
              </a:rPr>
              <a:t>ДОУ по Республике</a:t>
            </a:r>
            <a:endParaRPr lang="ru-RU" sz="1800" dirty="0">
              <a:solidFill>
                <a:srgbClr val="0000FF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872811132700423"/>
          <c:y val="0.10199173850788243"/>
          <c:w val="0.80949697391112263"/>
          <c:h val="0.6333315895664083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Воспитанники</c:v>
                </c:pt>
              </c:strCache>
            </c:strRef>
          </c:tx>
          <c:spPr>
            <a:ln w="38100">
              <a:solidFill>
                <a:srgbClr val="00B0F0"/>
              </a:solidFill>
            </a:ln>
          </c:spPr>
          <c:marker>
            <c:symbol val="diamond"/>
            <c:size val="10"/>
            <c:spPr>
              <a:solidFill>
                <a:srgbClr val="00B0F0"/>
              </a:solidFill>
              <a:ln w="12700">
                <a:solidFill>
                  <a:srgbClr val="00B0F0"/>
                </a:solidFill>
              </a:ln>
            </c:spPr>
          </c:marker>
          <c:dLbls>
            <c:dLbl>
              <c:idx val="0"/>
              <c:layout>
                <c:manualLayout>
                  <c:x val="-7.6385318824026965E-2"/>
                  <c:y val="-2.7682299933459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C24-42DE-BA91-BCC43D19A2AB}"/>
                </c:ext>
              </c:extLst>
            </c:dLbl>
            <c:dLbl>
              <c:idx val="1"/>
              <c:layout>
                <c:manualLayout>
                  <c:x val="-7.2365038885920316E-2"/>
                  <c:y val="-3.2715445375906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C24-42DE-BA91-BCC43D19A2AB}"/>
                </c:ext>
              </c:extLst>
            </c:dLbl>
            <c:dLbl>
              <c:idx val="2"/>
              <c:layout>
                <c:manualLayout>
                  <c:x val="-4.824335925728019E-2"/>
                  <c:y val="2.5165727212235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C24-42DE-BA91-BCC43D19A2AB}"/>
                </c:ext>
              </c:extLst>
            </c:dLbl>
            <c:dLbl>
              <c:idx val="3"/>
              <c:layout>
                <c:manualLayout>
                  <c:x val="-6.0304199071600312E-2"/>
                  <c:y val="3.0198872654682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C24-42DE-BA91-BCC43D19A2AB}"/>
                </c:ext>
              </c:extLst>
            </c:dLbl>
            <c:dLbl>
              <c:idx val="4"/>
              <c:layout>
                <c:manualLayout>
                  <c:x val="-6.7726205640800966E-2"/>
                  <c:y val="3.0198674499350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C24-42DE-BA91-BCC43D19A2AB}"/>
                </c:ext>
              </c:extLst>
            </c:dLbl>
            <c:dLbl>
              <c:idx val="5"/>
              <c:layout>
                <c:manualLayout>
                  <c:x val="-5.6283919133493551E-2"/>
                  <c:y val="2.7682299933459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C24-42DE-BA91-BCC43D19A2A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21</c:v>
                </c:pt>
                <c:pt idx="1">
                  <c:v>21</c:v>
                </c:pt>
                <c:pt idx="2">
                  <c:v>18</c:v>
                </c:pt>
                <c:pt idx="3">
                  <c:v>13</c:v>
                </c:pt>
                <c:pt idx="4">
                  <c:v>17</c:v>
                </c:pt>
                <c:pt idx="5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C24-42DE-BA91-BCC43D19A2A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Воспитатели</c:v>
                </c:pt>
              </c:strCache>
            </c:strRef>
          </c:tx>
          <c:spPr>
            <a:ln w="38100">
              <a:solidFill>
                <a:srgbClr val="FFC000"/>
              </a:solidFill>
            </a:ln>
          </c:spPr>
          <c:marker>
            <c:symbol val="square"/>
            <c:size val="7"/>
            <c:spPr>
              <a:solidFill>
                <a:srgbClr val="FFC000"/>
              </a:solidFill>
              <a:ln w="12700">
                <a:solidFill>
                  <a:srgbClr val="FFC000"/>
                </a:solidFill>
              </a:ln>
            </c:spPr>
          </c:marker>
          <c:dLbls>
            <c:dLbl>
              <c:idx val="0"/>
              <c:layout>
                <c:manualLayout>
                  <c:x val="-9.2466438576453688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C24-42DE-BA91-BCC43D19A2AB}"/>
                </c:ext>
              </c:extLst>
            </c:dLbl>
            <c:dLbl>
              <c:idx val="1"/>
              <c:layout>
                <c:manualLayout>
                  <c:x val="-8.4425878700240292E-2"/>
                  <c:y val="-2.2649154491012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C24-42DE-BA91-BCC43D19A2AB}"/>
                </c:ext>
              </c:extLst>
            </c:dLbl>
            <c:dLbl>
              <c:idx val="2"/>
              <c:layout>
                <c:manualLayout>
                  <c:x val="-8.4425878700240334E-2"/>
                  <c:y val="-3.5232018097130197E-2"/>
                </c:manualLayout>
              </c:layout>
              <c:spPr/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C24-42DE-BA91-BCC43D19A2AB}"/>
                </c:ext>
              </c:extLst>
            </c:dLbl>
            <c:dLbl>
              <c:idx val="3"/>
              <c:layout>
                <c:manualLayout>
                  <c:x val="-6.8344758947813597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C24-42DE-BA91-BCC43D19A2AB}"/>
                </c:ext>
              </c:extLst>
            </c:dLbl>
            <c:dLbl>
              <c:idx val="4"/>
              <c:layout>
                <c:manualLayout>
                  <c:x val="-8.0405598762133643E-2"/>
                  <c:y val="-3.2715445375906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C24-42DE-BA91-BCC43D19A2AB}"/>
                </c:ext>
              </c:extLst>
            </c:dLbl>
            <c:dLbl>
              <c:idx val="5"/>
              <c:layout>
                <c:manualLayout>
                  <c:x val="-5.226363919538702E-2"/>
                  <c:y val="-2.2649154491012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C24-42DE-BA91-BCC43D19A2A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111</c:v>
                </c:pt>
                <c:pt idx="1">
                  <c:v>111</c:v>
                </c:pt>
                <c:pt idx="2">
                  <c:v>99</c:v>
                </c:pt>
                <c:pt idx="3">
                  <c:v>96</c:v>
                </c:pt>
                <c:pt idx="4">
                  <c:v>85</c:v>
                </c:pt>
                <c:pt idx="5">
                  <c:v>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5C24-42DE-BA91-BCC43D19A2A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Техперсонал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circle"/>
            <c:size val="7"/>
            <c:spPr>
              <a:solidFill>
                <a:srgbClr val="00B050"/>
              </a:solidFill>
              <a:ln w="1270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8.8446475195822452E-2"/>
                  <c:y val="-2.0132581769788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5C24-42DE-BA91-BCC43D19A2AB}"/>
                </c:ext>
              </c:extLst>
            </c:dLbl>
            <c:dLbl>
              <c:idx val="1"/>
              <c:layout>
                <c:manualLayout>
                  <c:x val="-7.6385318824026965E-2"/>
                  <c:y val="-2.7682299933459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C24-42DE-BA91-BCC43D19A2AB}"/>
                </c:ext>
              </c:extLst>
            </c:dLbl>
            <c:dLbl>
              <c:idx val="2"/>
              <c:layout>
                <c:manualLayout>
                  <c:x val="-8.4425878700240334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5C24-42DE-BA91-BCC43D19A2AB}"/>
                </c:ext>
              </c:extLst>
            </c:dLbl>
            <c:dLbl>
              <c:idx val="3"/>
              <c:layout>
                <c:manualLayout>
                  <c:x val="-6.8344758947813597E-2"/>
                  <c:y val="-2.5165925367568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C24-42DE-BA91-BCC43D19A2AB}"/>
                </c:ext>
              </c:extLst>
            </c:dLbl>
            <c:dLbl>
              <c:idx val="4"/>
              <c:layout>
                <c:manualLayout>
                  <c:x val="-6.4324479009707072E-2"/>
                  <c:y val="-2.7682299933459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C24-42DE-BA91-BCC43D19A2AB}"/>
                </c:ext>
              </c:extLst>
            </c:dLbl>
            <c:dLbl>
              <c:idx val="5"/>
              <c:layout>
                <c:manualLayout>
                  <c:x val="-7.6385318824027118E-2"/>
                  <c:y val="-3.019887265468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C24-42DE-BA91-BCC43D19A2A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16 ноября</c:v>
                </c:pt>
                <c:pt idx="1">
                  <c:v>17 ноября</c:v>
                </c:pt>
                <c:pt idx="2">
                  <c:v>18 ноября</c:v>
                </c:pt>
                <c:pt idx="3">
                  <c:v>19 ноября</c:v>
                </c:pt>
                <c:pt idx="4">
                  <c:v>20 ноября</c:v>
                </c:pt>
                <c:pt idx="5">
                  <c:v>21 ноября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57</c:v>
                </c:pt>
                <c:pt idx="1">
                  <c:v>57</c:v>
                </c:pt>
                <c:pt idx="2">
                  <c:v>57</c:v>
                </c:pt>
                <c:pt idx="3">
                  <c:v>52</c:v>
                </c:pt>
                <c:pt idx="4">
                  <c:v>50</c:v>
                </c:pt>
                <c:pt idx="5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5C24-42DE-BA91-BCC43D19A2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066880"/>
        <c:axId val="186966592"/>
      </c:lineChart>
      <c:catAx>
        <c:axId val="187066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70C0"/>
                </a:solidFill>
              </a:defRPr>
            </a:pPr>
            <a:endParaRPr lang="ru-RU"/>
          </a:p>
        </c:txPr>
        <c:crossAx val="186966592"/>
        <c:crosses val="autoZero"/>
        <c:auto val="1"/>
        <c:lblAlgn val="ctr"/>
        <c:lblOffset val="100"/>
        <c:noMultiLvlLbl val="1"/>
      </c:catAx>
      <c:valAx>
        <c:axId val="1869665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70C0"/>
                </a:solidFill>
              </a:defRPr>
            </a:pPr>
            <a:endParaRPr lang="ru-RU"/>
          </a:p>
        </c:txPr>
        <c:crossAx val="1870668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8816885846279814"/>
          <c:w val="0.99404348824285982"/>
          <c:h val="0.11138093262203495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ln>
      <a:solidFill>
        <a:srgbClr val="00B050"/>
      </a:solidFill>
    </a:ln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00C2C-2F93-4671-854B-CCA0A2D0AB21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775ED-E7D4-4D09-A4E1-EA941515DB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818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775ED-E7D4-4D09-A4E1-EA941515DB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45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68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049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30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0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87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41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10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28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71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21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7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19CEA-EBDD-430B-BB85-11342E01295A}" type="datetimeFigureOut">
              <a:rPr lang="ru-RU" smtClean="0"/>
              <a:t>пн 23.11.20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9F938-760A-4E22-85CC-3D05B6E2F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28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jp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openxmlformats.org/officeDocument/2006/relationships/chart" Target="../charts/chart2.xm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Relationship Id="rId1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793" y="3163486"/>
            <a:ext cx="2559783" cy="3702660"/>
          </a:xfrm>
          <a:prstGeom prst="rect">
            <a:avLst/>
          </a:prstGeom>
          <a:noFill/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22"/>
                    </a14:imgEffect>
                    <a14:imgEffect>
                      <a14:saturation sat="6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155" y="950259"/>
            <a:ext cx="5295587" cy="555856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000" b="98000" l="2556" r="98333">
                        <a14:foregroundMark x1="14333" y1="43667" x2="46667" y2="26333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66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872251"/>
            <a:ext cx="1952767" cy="2074580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8005486" y="25934"/>
            <a:ext cx="1843256" cy="1204839"/>
            <a:chOff x="8332833" y="156325"/>
            <a:chExt cx="3702770" cy="2328922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28214" b="100000" l="1172" r="100000">
                          <a14:foregroundMark x1="8301" y1="69826" x2="78809" y2="47821"/>
                          <a14:foregroundMark x1="46777" y1="60675" x2="91406" y2="61002"/>
                          <a14:foregroundMark x1="42383" y1="72440" x2="85254" y2="68519"/>
                          <a14:foregroundMark x1="44141" y1="69172" x2="31738" y2="81590"/>
                          <a14:foregroundMark x1="32324" y1="63943" x2="11523" y2="90196"/>
                          <a14:foregroundMark x1="10645" y1="86275" x2="7715" y2="90523"/>
                          <a14:foregroundMark x1="8887" y1="94118" x2="11816" y2="90523"/>
                          <a14:backgroundMark x1="37555" y1="43498" x2="37555" y2="43498"/>
                          <a14:backgroundMark x1="31223" y1="54709" x2="31223" y2="54709"/>
                          <a14:backgroundMark x1="38865" y1="61435" x2="38865" y2="61435"/>
                          <a14:backgroundMark x1="35153" y1="63004" x2="35153" y2="63004"/>
                          <a14:backgroundMark x1="32314" y1="63453" x2="32314" y2="63453"/>
                          <a14:backgroundMark x1="40830" y1="60987" x2="40830" y2="6098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7" t="29508"/>
            <a:stretch/>
          </p:blipFill>
          <p:spPr>
            <a:xfrm>
              <a:off x="8332833" y="156325"/>
              <a:ext cx="3640795" cy="2328922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10000" b="90000" l="10000" r="90000"/>
                      </a14:imgEffect>
                      <a14:imgEffect>
                        <a14:sharpenSoften amount="-25000"/>
                      </a14:imgEffect>
                      <a14:imgEffect>
                        <a14:brightnessContrast bright="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06043" y="849794"/>
              <a:ext cx="1529560" cy="1635453"/>
            </a:xfrm>
            <a:prstGeom prst="rect">
              <a:avLst/>
            </a:prstGeom>
          </p:spPr>
        </p:pic>
      </p:grpSp>
      <p:sp>
        <p:nvSpPr>
          <p:cNvPr id="11" name="Заголовок 6"/>
          <p:cNvSpPr txBox="1">
            <a:spLocks/>
          </p:cNvSpPr>
          <p:nvPr/>
        </p:nvSpPr>
        <p:spPr>
          <a:xfrm>
            <a:off x="5319804" y="6351472"/>
            <a:ext cx="3808851" cy="514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линия: </a:t>
            </a: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8-394-22-6-18-49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111" b="97000" l="2111" r="96000">
                        <a14:foregroundMark x1="9444" y1="30556" x2="46556" y2="10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672" y="6451631"/>
            <a:ext cx="298678" cy="282042"/>
          </a:xfrm>
          <a:prstGeom prst="rect">
            <a:avLst/>
          </a:prstGeom>
        </p:spPr>
      </p:pic>
      <p:sp>
        <p:nvSpPr>
          <p:cNvPr id="23" name="Заголовок 6"/>
          <p:cNvSpPr txBox="1">
            <a:spLocks/>
          </p:cNvSpPr>
          <p:nvPr/>
        </p:nvSpPr>
        <p:spPr>
          <a:xfrm>
            <a:off x="1239371" y="25934"/>
            <a:ext cx="7214347" cy="1204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smtClean="0">
                <a:ln>
                  <a:solidFill>
                    <a:srgbClr val="00206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 ИНФОРМАЦИЯ </a:t>
            </a:r>
          </a:p>
          <a:p>
            <a:pPr algn="ctr"/>
            <a:r>
              <a:rPr lang="ru-RU" sz="2000" b="1" dirty="0" smtClean="0">
                <a:ln>
                  <a:solidFill>
                    <a:srgbClr val="00206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ЭПИДЕМИОЛОГИЧЕСКОЙ ОБСТАНОВКЕ</a:t>
            </a:r>
            <a:br>
              <a:rPr lang="ru-RU" sz="2000" b="1" dirty="0" smtClean="0">
                <a:ln>
                  <a:solidFill>
                    <a:srgbClr val="00206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n>
                  <a:solidFill>
                    <a:srgbClr val="00206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ОРГАНИЗАЦИЯХ </a:t>
            </a:r>
            <a:endParaRPr lang="ru-RU" sz="2000" b="1" dirty="0">
              <a:ln>
                <a:solidFill>
                  <a:srgbClr val="002060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ln>
                  <a:solidFill>
                    <a:srgbClr val="002060"/>
                  </a:solidFill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ТЫВА</a:t>
            </a:r>
            <a:endParaRPr lang="ru-RU" sz="2000" b="1" dirty="0">
              <a:ln>
                <a:solidFill>
                  <a:srgbClr val="002060"/>
                </a:solidFill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21116693"/>
              </p:ext>
            </p:extLst>
          </p:nvPr>
        </p:nvGraphicFramePr>
        <p:xfrm>
          <a:off x="6576137" y="1304926"/>
          <a:ext cx="3241754" cy="5046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114222014"/>
              </p:ext>
            </p:extLst>
          </p:nvPr>
        </p:nvGraphicFramePr>
        <p:xfrm>
          <a:off x="3309684" y="1304926"/>
          <a:ext cx="3195214" cy="5046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57180700"/>
              </p:ext>
            </p:extLst>
          </p:nvPr>
        </p:nvGraphicFramePr>
        <p:xfrm>
          <a:off x="86240" y="1304926"/>
          <a:ext cx="3158984" cy="5046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pic>
        <p:nvPicPr>
          <p:cNvPr id="1026" name="Picture 2" descr="https://edusites.rtyva.ru/images/logo_monrt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87" y="77114"/>
            <a:ext cx="1137584" cy="111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4976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73</Words>
  <Application>Microsoft Office PowerPoint</Application>
  <PresentationFormat>Лист A4 (210x297 мм)</PresentationFormat>
  <Paragraphs>62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Азияна В. Донгак</cp:lastModifiedBy>
  <cp:revision>73</cp:revision>
  <dcterms:created xsi:type="dcterms:W3CDTF">2020-10-16T10:35:38Z</dcterms:created>
  <dcterms:modified xsi:type="dcterms:W3CDTF">2020-11-23T03:26:05Z</dcterms:modified>
</cp:coreProperties>
</file>